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1" r:id="rId4"/>
    <p:sldId id="644" r:id="rId5"/>
    <p:sldId id="263" r:id="rId6"/>
    <p:sldId id="269" r:id="rId7"/>
    <p:sldId id="645" r:id="rId8"/>
    <p:sldId id="658" r:id="rId9"/>
    <p:sldId id="264" r:id="rId10"/>
    <p:sldId id="646" r:id="rId11"/>
    <p:sldId id="647" r:id="rId12"/>
    <p:sldId id="648" r:id="rId13"/>
    <p:sldId id="649" r:id="rId14"/>
    <p:sldId id="650" r:id="rId15"/>
    <p:sldId id="652" r:id="rId16"/>
    <p:sldId id="653" r:id="rId17"/>
    <p:sldId id="654" r:id="rId18"/>
    <p:sldId id="655" r:id="rId19"/>
    <p:sldId id="656" r:id="rId20"/>
    <p:sldId id="657" r:id="rId21"/>
    <p:sldId id="26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7C4749-CF74-419C-A119-98BA48B464AA}">
          <p14:sldIdLst>
            <p14:sldId id="256"/>
            <p14:sldId id="259"/>
            <p14:sldId id="261"/>
            <p14:sldId id="644"/>
            <p14:sldId id="263"/>
            <p14:sldId id="269"/>
            <p14:sldId id="645"/>
            <p14:sldId id="658"/>
            <p14:sldId id="264"/>
            <p14:sldId id="646"/>
            <p14:sldId id="647"/>
            <p14:sldId id="648"/>
            <p14:sldId id="649"/>
            <p14:sldId id="650"/>
            <p14:sldId id="652"/>
            <p14:sldId id="653"/>
            <p14:sldId id="654"/>
            <p14:sldId id="655"/>
            <p14:sldId id="656"/>
            <p14:sldId id="657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E22AA-F859-4820-8FC5-92220A75EB88}" type="datetimeFigureOut">
              <a:rPr lang="ru-RU" smtClean="0"/>
              <a:pPr/>
              <a:t>18.09.2024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AD938-63BC-42E6-8189-6A61948BD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5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692A1-818B-43C5-B016-F0CA59A4B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3F5275-668F-4E6A-B8E8-219A4E1C7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B18BF-F5E1-4165-97FA-B80FD050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15E9E-A934-43A6-8596-DEEFA171BE0E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0FF90-9605-46B0-8710-022B53C6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A2475-FEB7-44FC-990F-14D9E206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5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69F66-6D7D-4E35-AF68-2D621A82D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46CE7F-DC69-4B16-BB46-31834B8F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C7C6F-19DB-4F39-8989-A5B3621A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AF4E7-5980-45B1-BDFC-03EDD9D9760C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7E851-A0DF-4272-9A15-229E2D75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D6CDE0-7215-48E1-A746-2C8660F8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4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B2EA28-AB64-4B96-8042-7B841D229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27D11C-D4A7-4AC0-BD6E-93F5C6C82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1B877-F2FC-45BF-9266-733719315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D07F-2B6F-4EE6-B351-EAF290B3C138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B3332-6290-4534-A0DD-E4F6DC3B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08D28-D1C0-4595-8328-33E5DEB2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8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6ED83-D2CF-4FB1-AD2E-2A6AD965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264A3-CA57-4B49-9D00-7F62E3E34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B74A1-8CC6-44BB-942F-331C7EF4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E01F-6569-4E8F-9F9E-09DFD859D2D4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8785A-9B87-45E2-B3CD-A39B1828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20E169-4E3D-4D79-87B4-97260F9E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48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4A119-5F04-433B-9905-A998F538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7ECFC-01A3-4C84-A8FF-0C972A2D9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36912-E3D4-4825-97E9-F957E1BC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3FD3-70F3-4125-BAA5-9D16EC30AA85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6A977-D1C2-4C0D-A99A-7A77F081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F3F3A-6EE1-4B09-97B9-CE7DF494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5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AEB2E-4118-4FFB-87C3-A8454E64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5DFA0B-5F30-42D1-9471-FC975489B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2520AE-02EA-470B-9F0D-795B0ACFE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551DA0-B4C4-462A-B910-C099D4B1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25C-FB90-4AAF-BF35-B718B99B718A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6344F8-9CF7-44B6-ADB5-AE152363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6AE6E2-1FB2-452A-8DED-EDF441D2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7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2FABB-27A3-4FB5-B0CC-BDDC6D8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2F8A97-CE5D-475A-9C43-7352B81E6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7E0FAA-CA9C-4A3D-B4B6-E0FD94D92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39EB0CE-2D40-4318-A88C-5D83ED892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55D1FA-E8F7-436B-B79C-D9D1C6CE5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D974D5-AE53-4019-9101-F9A18A36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9009-6302-49E7-B50B-8A0911344037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7118F8-1676-4C9C-AD9B-3C5133FB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7581FE-80C3-496B-BD3D-C7C4417F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4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DA383-6A5B-4CAA-8D01-AFA70FA5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1EC024-D225-46E7-909D-89F88433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7EDA-FEAD-4936-A456-166A603639F5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147DB1-5D1C-458B-BBBE-E79A0237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1361CB-D0FD-4A59-8502-94A24240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0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DCA72A-8572-439E-B86B-A19905E3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7D1B-5F39-4850-85B3-F13918C786D9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2996B9-2AAD-432A-A9C8-14179198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16E973-7691-4CD0-BEAB-5E7A90DD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0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3D296-4644-4DAD-9018-57C91E0F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95A36-33C4-44C0-A1E8-F019AC1FE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99D72F-CA32-497E-918C-483CB785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9C931-6A0D-4A23-A478-0F8AC36E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A33C-FDCB-453B-BF8C-6169E8CD3567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8314D3-714A-4A14-AAD7-2BB81A60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953285-ED6F-4FA1-A3EC-008AF9CC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0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51C9B-6F08-44AF-A505-AFD9290A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918FB8-CC8D-4B45-BF4B-AA18C160D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8B8679-4E8A-411A-9843-DCF6BE787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8EAB37-D550-4618-8213-083184CA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241B-7011-49E8-A67D-1B7AA9F5600D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9C57CD-2317-4718-93A8-A1D64078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706D3E-3FB1-4092-863B-34E6F841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6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AC97A-D470-44E5-A989-96771ADF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910596-A271-4B92-B6B4-20E6F8654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81FBA-29F4-4D2C-9164-AA95ECD9B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3001-18AC-4802-8EAB-E8B0520AE403}" type="datetime1">
              <a:rPr lang="ru-RU" smtClean="0"/>
              <a:pPr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BFE6A-C100-402F-B5E2-B5D2FDCFC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A1290-95E2-46B8-98A8-76F0DDBA1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B4F7-D87C-4D7B-8952-B7B9B7980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71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laska13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22A8F-A32E-457D-9EA6-D8FCD3A58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EDB64-AA6A-4DA8-B1C1-051D07D3A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669" y="538469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Борьба за колонии на севере Тихого океана в первой половине </a:t>
            </a:r>
            <a:r>
              <a:rPr lang="en-US" sz="3600" dirty="0">
                <a:latin typeface="PT Sans" panose="020B0503020203020204" pitchFamily="34" charset="-52"/>
                <a:ea typeface="PT Sans" panose="020B0503020203020204" pitchFamily="34" charset="-52"/>
              </a:rPr>
              <a:t>XIX</a:t>
            </a:r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 века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5D3B8C-FE29-4C9D-91B7-AD14C29ED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595" y="3602038"/>
            <a:ext cx="9144000" cy="1655762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PT Sans"/>
            </a:endParaRPr>
          </a:p>
          <a:p>
            <a:pPr algn="l"/>
            <a:endParaRPr lang="ru-RU" sz="2000" dirty="0">
              <a:latin typeface="PT Sans"/>
            </a:endParaRPr>
          </a:p>
          <a:p>
            <a:pPr algn="l"/>
            <a:r>
              <a:rPr lang="ru-RU" sz="2000" dirty="0">
                <a:latin typeface="PT Sans"/>
                <a:ea typeface="PT Sans" panose="020B0503020203020204" pitchFamily="34" charset="-52"/>
              </a:rPr>
              <a:t>Александр Юрьевич Петров</a:t>
            </a:r>
          </a:p>
          <a:p>
            <a:pPr algn="l"/>
            <a:r>
              <a:rPr lang="ru-RU" sz="2000" dirty="0">
                <a:latin typeface="PT Sans"/>
                <a:ea typeface="PT Sans" panose="020B0503020203020204" pitchFamily="34" charset="-52"/>
              </a:rPr>
              <a:t>главный научный сотрудник Института всеобщей истории РАН, </a:t>
            </a:r>
          </a:p>
          <a:p>
            <a:pPr algn="l"/>
            <a:r>
              <a:rPr lang="ru-RU" sz="2000" dirty="0">
                <a:latin typeface="PT Sans"/>
                <a:ea typeface="PT Sans" panose="020B0503020203020204" pitchFamily="34" charset="-52"/>
              </a:rPr>
              <a:t>доктор исторических наук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69" y="-31531"/>
            <a:ext cx="2469931" cy="2469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85FD2-2547-C4D2-7149-DB069D8EF9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45612" y="1958159"/>
            <a:ext cx="1822843" cy="25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>
                <a:latin typeface="PT Sans"/>
              </a:rPr>
              <a:t>Изучаемый регион</a:t>
            </a:r>
            <a:r>
              <a:rPr lang="en-US" sz="3600" dirty="0">
                <a:latin typeface="Gungsuh" pitchFamily="18" charset="-127"/>
              </a:rPr>
              <a:t>: </a:t>
            </a:r>
            <a:r>
              <a:rPr lang="ru-RU" sz="3600" dirty="0">
                <a:latin typeface="PT Sans"/>
              </a:rPr>
              <a:t>Северная часть Тихого океана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Объект 12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377109" y="1807121"/>
            <a:ext cx="3294043" cy="3739596"/>
          </a:xfrm>
          <a:ln w="38100" cap="sq">
            <a:solidFill>
              <a:schemeClr val="tx1">
                <a:lumMod val="9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11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6517362" y="2114417"/>
            <a:ext cx="4699000" cy="3313112"/>
          </a:xfrm>
          <a:ln w="38100" cap="sq">
            <a:solidFill>
              <a:schemeClr val="tx1">
                <a:lumMod val="9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88613" y="5768270"/>
            <a:ext cx="203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PT Sans"/>
              </a:rPr>
              <a:t>Русская Америка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24250" y="5516919"/>
            <a:ext cx="6096000" cy="8720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endParaRPr lang="ru-RU" dirty="0">
              <a:latin typeface="PT Sans"/>
            </a:endParaRPr>
          </a:p>
          <a:p>
            <a:pPr algn="ctr">
              <a:lnSpc>
                <a:spcPct val="70000"/>
              </a:lnSpc>
            </a:pPr>
            <a:r>
              <a:rPr lang="ru-RU" dirty="0">
                <a:latin typeface="PT Sans"/>
              </a:rPr>
              <a:t>Страны и регионы, которые посетили участники отечественных кругосветных экспедиций</a:t>
            </a:r>
          </a:p>
          <a:p>
            <a:pPr>
              <a:lnSpc>
                <a:spcPct val="70000"/>
              </a:lnSpc>
            </a:pPr>
            <a:endParaRPr lang="ru-RU" dirty="0"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162378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Морские животные – объект промысла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640" y="1894103"/>
            <a:ext cx="4277359" cy="1956537"/>
          </a:xfrm>
        </p:spPr>
        <p:txBody>
          <a:bodyPr>
            <a:normAutofit/>
          </a:bodyPr>
          <a:lstStyle/>
          <a:p>
            <a:r>
              <a:rPr lang="ru-RU" altLang="ru-RU" sz="1800" b="1" dirty="0">
                <a:latin typeface="PT Sans"/>
              </a:rPr>
              <a:t>Калан</a:t>
            </a:r>
            <a:r>
              <a:rPr lang="ru-RU" altLang="ru-RU" sz="1800" dirty="0">
                <a:latin typeface="PT Sans"/>
              </a:rPr>
              <a:t> – стоимость шкуры до 300 руб. </a:t>
            </a:r>
          </a:p>
          <a:p>
            <a:endParaRPr lang="ru-RU" altLang="ru-RU" sz="1800" dirty="0">
              <a:latin typeface="PT Sans"/>
            </a:endParaRPr>
          </a:p>
          <a:p>
            <a:r>
              <a:rPr lang="ru-RU" altLang="ru-RU" sz="1800" b="1" dirty="0">
                <a:latin typeface="PT Sans"/>
              </a:rPr>
              <a:t>Морской котик –</a:t>
            </a:r>
            <a:r>
              <a:rPr lang="ru-RU" altLang="ru-RU" sz="1800" dirty="0">
                <a:latin typeface="PT Sans"/>
              </a:rPr>
              <a:t> основной объект промысла к середине </a:t>
            </a:r>
            <a:r>
              <a:rPr lang="en-US" altLang="ru-RU" sz="1800" dirty="0"/>
              <a:t>XIX </a:t>
            </a:r>
            <a:r>
              <a:rPr lang="ru-RU" altLang="ru-RU" sz="1800" dirty="0">
                <a:latin typeface="PT Sans"/>
              </a:rPr>
              <a:t>века.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6840E50-C762-6EE6-4BC0-3B121686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471" y="1894103"/>
            <a:ext cx="2095500" cy="3313112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4BDDF41-9339-1EE0-7648-784BFA0A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9604" y="4112634"/>
            <a:ext cx="3281362" cy="2189162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Российско-американская компания</a:t>
            </a:r>
            <a:br>
              <a:rPr lang="ru-RU" altLang="ru-RU" sz="3600" dirty="0">
                <a:latin typeface="PT Sans"/>
              </a:rPr>
            </a:br>
            <a:r>
              <a:rPr lang="ru-RU" altLang="ru-RU" sz="3600" dirty="0">
                <a:latin typeface="PT Sans"/>
              </a:rPr>
              <a:t>(РАК)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3508" y="2818613"/>
            <a:ext cx="4566491" cy="3358349"/>
          </a:xfrm>
        </p:spPr>
        <p:txBody>
          <a:bodyPr>
            <a:normAutofit/>
          </a:bodyPr>
          <a:lstStyle/>
          <a:p>
            <a:r>
              <a:rPr lang="ru-RU" altLang="ru-RU" sz="1800" dirty="0">
                <a:latin typeface="PT Sans"/>
              </a:rPr>
              <a:t>1799-1821 – первый устав РАК</a:t>
            </a:r>
          </a:p>
          <a:p>
            <a:r>
              <a:rPr lang="ru-RU" altLang="ru-RU" sz="1800" dirty="0">
                <a:latin typeface="PT Sans"/>
              </a:rPr>
              <a:t>1821-1844 – второй устав РАК</a:t>
            </a:r>
          </a:p>
          <a:p>
            <a:r>
              <a:rPr lang="ru-RU" altLang="ru-RU" sz="1800" dirty="0">
                <a:latin typeface="PT Sans"/>
              </a:rPr>
              <a:t>1844-1864 – третий устав РАК</a:t>
            </a:r>
          </a:p>
          <a:p>
            <a:endParaRPr lang="ru-RU" altLang="ru-RU" sz="1800" dirty="0">
              <a:latin typeface="PT San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26FE817-7CCF-E9DF-A924-CF30FC86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305" y="1909531"/>
            <a:ext cx="2921000" cy="2189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30EE638-EF3D-34B5-E979-DBF8B6EC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305" y="4303713"/>
            <a:ext cx="2919412" cy="2189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dirty="0">
                <a:latin typeface="PT Sans"/>
              </a:rPr>
              <a:t>Ново-Архангельск</a:t>
            </a:r>
            <a:r>
              <a:rPr lang="en-US" altLang="ru-RU" sz="3600" dirty="0"/>
              <a:t> (</a:t>
            </a:r>
            <a:r>
              <a:rPr lang="ru-RU" altLang="ru-RU" sz="3600" dirty="0">
                <a:latin typeface="PT Sans"/>
              </a:rPr>
              <a:t>Ситка</a:t>
            </a:r>
            <a:r>
              <a:rPr lang="en-US" altLang="ru-RU" sz="3600" dirty="0"/>
              <a:t>)</a:t>
            </a:r>
            <a:r>
              <a:rPr lang="ru-RU" altLang="ru-RU" sz="3600" dirty="0">
                <a:latin typeface="PT Sans"/>
              </a:rPr>
              <a:t> – </a:t>
            </a:r>
            <a:br>
              <a:rPr lang="ru-RU" altLang="ru-RU" sz="3600" dirty="0">
                <a:latin typeface="PT Sans"/>
              </a:rPr>
            </a:br>
            <a:r>
              <a:rPr lang="ru-RU" altLang="ru-RU" sz="3600" dirty="0">
                <a:latin typeface="PT Sans"/>
              </a:rPr>
              <a:t>столица Русской Америки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505C3-7649-573C-B234-DD827D8C1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2858" y="2070538"/>
            <a:ext cx="7426284" cy="43513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92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Коренные народы Аляски и Калифорнии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C334D1A-7B63-9EEF-361D-E8AAA76F11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9014" y="1690688"/>
            <a:ext cx="3475951" cy="46346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FCEED23-2F77-163F-A352-8EC9A24A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1696" y="1571521"/>
            <a:ext cx="3237808" cy="45876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53" y="312501"/>
            <a:ext cx="10125722" cy="1325563"/>
          </a:xfrm>
        </p:spPr>
        <p:txBody>
          <a:bodyPr>
            <a:normAutofit/>
          </a:bodyPr>
          <a:lstStyle/>
          <a:p>
            <a:pPr algn="just"/>
            <a:r>
              <a:rPr lang="ru-RU" altLang="ru-RU" sz="3600" dirty="0">
                <a:latin typeface="PT Sans"/>
              </a:rPr>
              <a:t>Крепость и селение Росс в Калифорнии (Форт Росс), 1812–1841.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19CC80E-1488-89F7-89F3-A3921F1817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1007" y="1938746"/>
            <a:ext cx="5800453" cy="4351338"/>
          </a:xfrm>
        </p:spPr>
      </p:pic>
    </p:spTree>
    <p:extLst>
      <p:ext uri="{BB962C8B-B14F-4D97-AF65-F5344CB8AC3E}">
        <p14:creationId xmlns:p14="http://schemas.microsoft.com/office/powerpoint/2010/main" val="327992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45" y="365125"/>
            <a:ext cx="10125722" cy="1325563"/>
          </a:xfrm>
        </p:spPr>
        <p:txBody>
          <a:bodyPr>
            <a:noAutofit/>
          </a:bodyPr>
          <a:lstStyle/>
          <a:p>
            <a:r>
              <a:rPr lang="ru-RU" sz="3600" b="0" i="0" dirty="0">
                <a:solidFill>
                  <a:srgbClr val="2C2D2E"/>
                </a:solidFill>
                <a:effectLst/>
                <a:latin typeface="PT Sans" panose="020B0503020203020204" pitchFamily="34" charset="-52"/>
              </a:rPr>
              <a:t>Конвенции 1824 и 1825 с США и Великобританий (разграничение по 54°40′ с. ш.)</a:t>
            </a:r>
            <a:endParaRPr lang="ru-RU" sz="36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560" y="1871472"/>
            <a:ext cx="4653034" cy="4779216"/>
          </a:xfrm>
        </p:spPr>
        <p:txBody>
          <a:bodyPr>
            <a:normAutofit/>
          </a:bodyPr>
          <a:lstStyle/>
          <a:p>
            <a:r>
              <a:rPr lang="ru-RU" altLang="ru-RU" sz="1800" dirty="0">
                <a:latin typeface="PT Sans"/>
              </a:rPr>
              <a:t>установление российско-американских отношений, 1807 г. </a:t>
            </a:r>
          </a:p>
          <a:p>
            <a:r>
              <a:rPr lang="ru-RU" altLang="ru-RU" sz="1800" dirty="0">
                <a:latin typeface="PT Sans"/>
              </a:rPr>
              <a:t>Торговля на Аляске</a:t>
            </a:r>
          </a:p>
          <a:p>
            <a:r>
              <a:rPr lang="ru-RU" altLang="ru-RU" sz="1800" dirty="0">
                <a:latin typeface="PT Sans"/>
              </a:rPr>
              <a:t>Ограничение торговли с иностранцами на Аляске 1821 г.</a:t>
            </a:r>
          </a:p>
          <a:p>
            <a:r>
              <a:rPr lang="ru-RU" altLang="ru-RU" sz="1800" dirty="0">
                <a:latin typeface="PT Sans"/>
              </a:rPr>
              <a:t>Конвенции 1824, 1825 с США и Великобританией </a:t>
            </a:r>
          </a:p>
          <a:p>
            <a:r>
              <a:rPr lang="ru-RU" altLang="ru-RU" sz="1800" dirty="0">
                <a:latin typeface="PT Sans"/>
              </a:rPr>
              <a:t>разграничение по </a:t>
            </a:r>
            <a:r>
              <a:rPr lang="ru-RU" sz="1800" dirty="0">
                <a:latin typeface="PT Sans"/>
              </a:rPr>
              <a:t>54°40' северной ш.</a:t>
            </a:r>
            <a:endParaRPr lang="ru-RU" altLang="ru-RU" sz="1800" dirty="0">
              <a:latin typeface="PT Sans"/>
            </a:endParaRPr>
          </a:p>
          <a:p>
            <a:endParaRPr lang="ru-RU" altLang="ru-RU" sz="1800" dirty="0">
              <a:latin typeface="PT San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3CB03-F603-D480-8E33-515C149F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0428" y="1871472"/>
            <a:ext cx="3284537" cy="218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579E7-7251-F956-9533-A45B7A4FD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0429" y="4235514"/>
            <a:ext cx="3284536" cy="24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92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Основные Русские кругосветные экспедиции в Русскую Америку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530" y="2632837"/>
            <a:ext cx="5672830" cy="35441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1800" dirty="0">
                <a:latin typeface="PT Sans"/>
              </a:rPr>
              <a:t>1813 -1816 судно  «Суворов» (М.П. Лазарев)</a:t>
            </a:r>
          </a:p>
          <a:p>
            <a:pPr>
              <a:lnSpc>
                <a:spcPct val="80000"/>
              </a:lnSpc>
            </a:pPr>
            <a:r>
              <a:rPr lang="ru-RU" altLang="ru-RU" sz="1800" dirty="0">
                <a:latin typeface="PT Sans"/>
              </a:rPr>
              <a:t>На 1815-1818 судно «Рюрик» (О.Е. Коцебу) (в этих плаваниях было открыто 399 новых островов </a:t>
            </a:r>
          </a:p>
          <a:p>
            <a:pPr>
              <a:lnSpc>
                <a:spcPct val="80000"/>
              </a:lnSpc>
            </a:pPr>
            <a:r>
              <a:rPr lang="ru-RU" altLang="ru-RU" sz="1800" dirty="0">
                <a:latin typeface="PT Sans"/>
              </a:rPr>
              <a:t>1817 -1819  судно «Камчатка» (В.М. Головнин)</a:t>
            </a:r>
          </a:p>
          <a:p>
            <a:pPr>
              <a:lnSpc>
                <a:spcPct val="80000"/>
              </a:lnSpc>
            </a:pPr>
            <a:r>
              <a:rPr lang="ru-RU" altLang="ru-RU" sz="1800" dirty="0">
                <a:latin typeface="PT Sans"/>
              </a:rPr>
              <a:t>1839-1841 судно «Николай </a:t>
            </a:r>
            <a:r>
              <a:rPr lang="en-US" altLang="ru-RU" sz="1800" dirty="0">
                <a:latin typeface="PT Sans"/>
              </a:rPr>
              <a:t>I</a:t>
            </a:r>
            <a:r>
              <a:rPr lang="ru-RU" altLang="ru-RU" sz="1800" dirty="0">
                <a:latin typeface="PT Sans"/>
              </a:rPr>
              <a:t>»</a:t>
            </a:r>
            <a:r>
              <a:rPr lang="en-US" altLang="ru-RU" sz="1800" dirty="0">
                <a:latin typeface="PT Sans"/>
              </a:rPr>
              <a:t> </a:t>
            </a:r>
            <a:r>
              <a:rPr lang="ru-RU" altLang="ru-RU" sz="1800" dirty="0">
                <a:latin typeface="PT Sans"/>
              </a:rPr>
              <a:t>(С.В. Воеводский)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u="sng" dirty="0">
                <a:latin typeface="PT Sans"/>
              </a:rPr>
              <a:t>Всего более пятидесяти экспедиций, 1803 - 1869 гг.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CB4EFC6-9FF1-DDEC-C2F6-E223B7B7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087" y="2299243"/>
            <a:ext cx="2268537" cy="290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58E912D-8AC6-7D9F-FA85-97A17B6F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564" y="2299241"/>
            <a:ext cx="2232025" cy="29083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11327" y="5304489"/>
            <a:ext cx="153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PT Sans"/>
              </a:rPr>
              <a:t>О. Е. </a:t>
            </a:r>
            <a:r>
              <a:rPr lang="ru-RU" altLang="ru-RU" dirty="0" err="1">
                <a:latin typeface="PT Sans"/>
              </a:rPr>
              <a:t>Коцебу</a:t>
            </a:r>
            <a:endParaRPr lang="ru-RU" altLang="ru-RU" dirty="0">
              <a:latin typeface="PT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55909" y="5315505"/>
            <a:ext cx="179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PT Sans"/>
              </a:rPr>
              <a:t>В. М. Головнин</a:t>
            </a:r>
          </a:p>
        </p:txBody>
      </p:sp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Уступка Аляски, 1867</a:t>
            </a:r>
            <a:r>
              <a:rPr lang="en-US" altLang="ru-RU" sz="3600" dirty="0"/>
              <a:t> 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0AB1DD9-92A4-B0B6-6FC2-46FC196B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9" y="1829086"/>
            <a:ext cx="37020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alaska_sale">
            <a:extLst>
              <a:ext uri="{FF2B5EF4-FFF2-40B4-BE49-F238E27FC236}">
                <a16:creationId xmlns:a16="http://schemas.microsoft.com/office/drawing/2014/main" id="{F587A5A1-E561-ADB7-BE4D-066D8CB922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647" y="1829086"/>
            <a:ext cx="2936240" cy="1830832"/>
          </a:xfrm>
          <a:noFill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FC170B8-F580-A90E-30E8-52591C531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647" y="3904774"/>
            <a:ext cx="2936240" cy="222873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31723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Православие на Аляске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86A14-16BB-0144-CE49-836316D7281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521" y="2070538"/>
            <a:ext cx="2366179" cy="3180275"/>
          </a:xfr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3E0A7FE-8BDD-BB23-0B1F-7BBFF9BA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9200" y="1982310"/>
            <a:ext cx="2126555" cy="32154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27E2786-BD7D-3D6E-C799-18C2B634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1527175"/>
            <a:ext cx="2895600" cy="218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593F96-E1FC-5B1F-F666-CDB6E62C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3941763"/>
            <a:ext cx="2895600" cy="21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8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Российский научный фонд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81" y="1763355"/>
            <a:ext cx="55093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PT Sans"/>
              </a:rPr>
              <a:t>РНФ создан по инициативе Президента России в ноябре 2013 года. Фонд проводит конкурсный отбор научных и научно-технических программ и проектов в сфере фундаментальных и поисковых исследований – исследований, направленных на получение новых знаний об основных закономерностях строения, функционирования и развития человека, общества, окружающей среды. С 2022 года расширены полномочия Фонда по поддержке опытно-конструкторских и технологических работ, опытно-конструкторских разработок.</a:t>
            </a:r>
          </a:p>
          <a:p>
            <a:pPr marL="0" indent="0">
              <a:buNone/>
            </a:pPr>
            <a:r>
              <a:rPr lang="ru-RU" sz="1800" dirty="0">
                <a:latin typeface="PT Sans"/>
              </a:rPr>
              <a:t>Фонд выявляет перспективные и амбициозные научные проекты, эффективных и результативных ученых, способных сплотить вокруг себя коллектив единомышленников, воспитать молодое поколение российских ученых, выполняющих исследования на самом высоком мировом уровне.</a:t>
            </a:r>
          </a:p>
        </p:txBody>
      </p:sp>
      <p:pic>
        <p:nvPicPr>
          <p:cNvPr id="6" name="Picture 2" descr="https://10.rscf.ru/_nuxt/about-main.2b861067.jpg">
            <a:extLst>
              <a:ext uri="{FF2B5EF4-FFF2-40B4-BE49-F238E27FC236}">
                <a16:creationId xmlns:a16="http://schemas.microsoft.com/office/drawing/2014/main" id="{7CF96D06-F109-43BB-B1CA-7231137C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14" y="1853707"/>
            <a:ext cx="5339321" cy="350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BD7A08-7C97-44E5-B57B-FE372D35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Международные конференции по тематике проекта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8679E6D-85DB-589F-B004-FA2132E0711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08" y="1846264"/>
            <a:ext cx="3925889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B8EAAD4-2617-8037-0A47-529E9334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594" y="4189415"/>
            <a:ext cx="3957004" cy="26178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3B6A791-74B5-44A3-7FD8-003080AC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1204" y="1800270"/>
            <a:ext cx="3348317" cy="2185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BDFEADC-5E44-536C-A05F-30DDBE0D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1840" y="4189415"/>
            <a:ext cx="3348317" cy="26822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928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22A8F-A32E-457D-9EA6-D8FCD3A58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EDB64-AA6A-4DA8-B1C1-051D07D3A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Спасибо за внимание!</a:t>
            </a:r>
            <a:b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en-US" sz="3600" dirty="0">
                <a:latin typeface="PT Sans" panose="020B0503020203020204" pitchFamily="34" charset="-52"/>
                <a:ea typeface="PT Sans" panose="020B0503020203020204" pitchFamily="34" charset="-52"/>
                <a:hlinkClick r:id="rId3"/>
              </a:rPr>
              <a:t>alaska13@yandex.ru</a:t>
            </a:r>
            <a:r>
              <a:rPr lang="en-US" sz="3600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  <a:endParaRPr lang="ru-RU" sz="36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69" y="-31531"/>
            <a:ext cx="2469931" cy="24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План презентации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17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Исследование выполнено за счет гранта Российского научного фонда № 22-18-00043, https://rscf.ru/project/22-18-00043/ в Институте всеобщей истории РАН</a:t>
            </a:r>
            <a:endParaRPr lang="en-US" sz="2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Новизна и значение проекта</a:t>
            </a: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342900" indent="-342900">
              <a:buAutoNum type="arabicPeriod"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Участники проекта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Архивные источники 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Основные положения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Итоги исследования</a:t>
            </a:r>
          </a:p>
          <a:p>
            <a:pPr marL="0" indent="0">
              <a:buNone/>
            </a:pP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endParaRPr lang="ru-RU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61474B-7034-50B1-61E5-EC9BAAA46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46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418" y="3122178"/>
            <a:ext cx="4137581" cy="3118159"/>
          </a:xfrm>
          <a:prstGeom prst="rect">
            <a:avLst/>
          </a:prstGeom>
          <a:effectLst>
            <a:outerShdw blurRad="635000" dist="215900" dir="8340000" algn="ctr" rotWithShape="0">
              <a:srgbClr val="000000">
                <a:alpha val="6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2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Участники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17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b="1" dirty="0">
                <a:latin typeface="PT Sans" panose="020B0503020203020204" pitchFamily="34" charset="-52"/>
                <a:ea typeface="PT Sans" panose="020B0503020203020204" pitchFamily="34" charset="-52"/>
              </a:rPr>
              <a:t>А.Ю. Петров – д.и.н., руководитель  проекта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А.Н. Ермолаев –д.и.н. основной исполнитель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И.М. Шеина  - к.ф.н. – основной исполнитель</a:t>
            </a: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И.И. Грузинов – основной исполнитель , молодой исследователь 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М.М. Коскина – исполнитель, молодой исследователь 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П.А. </a:t>
            </a:r>
            <a:r>
              <a:rPr lang="ru-RU" sz="1800" dirty="0" err="1">
                <a:latin typeface="PT Sans" panose="020B0503020203020204" pitchFamily="34" charset="-52"/>
                <a:ea typeface="PT Sans" panose="020B0503020203020204" pitchFamily="34" charset="-52"/>
              </a:rPr>
              <a:t>Сирватко</a:t>
            </a: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 - исполнитель , молодой исследователь 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А.О. Сапрыкина - исполнитель , молодой исследователь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5CF75C-9E1F-03D6-AFC6-440687754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5149" y="3260836"/>
            <a:ext cx="2998638" cy="26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6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Новизна и значение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179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Проект носит междисциплинарный характер, в ходе его реализации изучаются исторические, филологические, социально-экономические и правовые вопросы борьбы за колонии на севере Тихого океана.</a:t>
            </a:r>
          </a:p>
          <a:p>
            <a:pPr marL="0" indent="0" algn="just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Научная новизна проекта заключается в том, что впервые проводится фундаментальный междисциплинарный сравнительный анализ российских и зарубежных колоний на основе документов из более чем сорока отечественных и зарубежных архивов.</a:t>
            </a:r>
          </a:p>
          <a:p>
            <a:pPr marL="0" indent="0" algn="just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В рамках проблемы по изучению форм, направлений и особенностей борьбы за колонии на севере Тихого океана в XVIII – первой половине XIX вв. решаются задачи по рассмотрению взаимного влияния всех акторов борьбы за колонии на севере Тихого океана, причин, хода и последствий этой борьбы, исследованию особенностей решения политических вопросов как внутри колоний, так и в метрополиях, изучению торговой и финансово-хозяйственной деятельности колониальных держав, изучению историко-культурного, лингвистического и духовного (особенно деятельности Русской Православной Церкви) компонентов в поднимаемой в проекте проблеме.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8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Архивные источники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187574"/>
            <a:ext cx="105917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Отечественный и зарубежные архивы (более 30 архивов)</a:t>
            </a:r>
            <a:endParaRPr lang="en-US" sz="18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Отечественные основные   (АВПРИ, РГИА, ОР РНБ, ОР РГБ, РГАВМФ, ГАРК )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Зарубежные (архивы Англии, Испании, Франции, США, Японии)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Используется литература и источники на русском, английском, испанском, французском, китайском, японском языках.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2588E-6606-3213-4995-C56668C97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21" y="3828410"/>
            <a:ext cx="3552620" cy="26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7305" y="1732990"/>
            <a:ext cx="3992941" cy="4487472"/>
          </a:xfrm>
          <a:prstGeom prst="rect">
            <a:avLst/>
          </a:prstGeom>
          <a:ln w="88900" cap="sq" cmpd="thickThin">
            <a:solidFill>
              <a:schemeClr val="tx1">
                <a:alpha val="93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653280" y="4590288"/>
            <a:ext cx="1889760" cy="1630174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  <a:defRPr/>
            </a:pPr>
            <a:r>
              <a:rPr lang="ru-RU" sz="1800" dirty="0">
                <a:latin typeface="PT Sans"/>
              </a:rPr>
              <a:t>Уникальный документ </a:t>
            </a:r>
          </a:p>
          <a:p>
            <a:pPr algn="just">
              <a:buNone/>
              <a:defRPr/>
            </a:pPr>
            <a:r>
              <a:rPr lang="ru-RU" sz="1800" dirty="0">
                <a:latin typeface="PT Sans"/>
              </a:rPr>
              <a:t>о расходовании </a:t>
            </a:r>
          </a:p>
          <a:p>
            <a:pPr algn="just">
              <a:buNone/>
              <a:defRPr/>
            </a:pPr>
            <a:r>
              <a:rPr lang="ru-RU" sz="1800" dirty="0">
                <a:latin typeface="PT Sans"/>
              </a:rPr>
              <a:t>Россией средств, </a:t>
            </a:r>
          </a:p>
          <a:p>
            <a:pPr algn="just">
              <a:buNone/>
              <a:defRPr/>
            </a:pPr>
            <a:r>
              <a:rPr lang="ru-RU" sz="1800" dirty="0">
                <a:latin typeface="PT Sans"/>
              </a:rPr>
              <a:t>полученных от </a:t>
            </a:r>
          </a:p>
          <a:p>
            <a:pPr algn="just">
              <a:buNone/>
              <a:defRPr/>
            </a:pPr>
            <a:r>
              <a:rPr lang="ru-RU" sz="1800" dirty="0">
                <a:latin typeface="PT Sans"/>
              </a:rPr>
              <a:t>продажи Аляски</a:t>
            </a:r>
          </a:p>
          <a:p>
            <a:pPr algn="ctr">
              <a:buNone/>
            </a:pPr>
            <a:endParaRPr lang="ru-RU" sz="1800" dirty="0">
              <a:latin typeface="PT Sans"/>
            </a:endParaRPr>
          </a:p>
        </p:txBody>
      </p:sp>
      <p:pic>
        <p:nvPicPr>
          <p:cNvPr id="1026" name="Picture 2" descr="Book page image">
            <a:extLst>
              <a:ext uri="{FF2B5EF4-FFF2-40B4-BE49-F238E27FC236}">
                <a16:creationId xmlns:a16="http://schemas.microsoft.com/office/drawing/2014/main" id="{356A884C-7642-BF7B-3112-A1E7690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574022"/>
            <a:ext cx="3103880" cy="46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34AF3B-99ED-DDB9-401A-C5E3050C6991}"/>
              </a:ext>
            </a:extLst>
          </p:cNvPr>
          <p:cNvSpPr txBox="1"/>
          <p:nvPr/>
        </p:nvSpPr>
        <p:spPr>
          <a:xfrm flipH="1">
            <a:off x="9768224" y="4968240"/>
            <a:ext cx="19157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PT Sans"/>
              </a:rPr>
              <a:t>Общая</a:t>
            </a:r>
            <a:r>
              <a:rPr lang="en-US" sz="1800" dirty="0">
                <a:latin typeface="PT Sans"/>
              </a:rPr>
              <a:t> </a:t>
            </a:r>
            <a:r>
              <a:rPr lang="ru-RU" sz="1800" dirty="0">
                <a:latin typeface="PT Sans"/>
              </a:rPr>
              <a:t>государственная роспись доходов и расходов на 1868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93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27EE806-6EF0-D08E-A71E-847173D7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8B2BB4-16A7-C411-7E7B-326732CA6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70B137-1AD7-B92E-D354-1794C95B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22CA9F0-02D2-8B6A-ED6D-4ED9C09E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latin typeface="PT Sans"/>
              </a:rPr>
              <a:t>Документы из отечественных и зарубежных архивов</a:t>
            </a:r>
            <a:r>
              <a:rPr lang="en-US" altLang="ru-RU" sz="3600" dirty="0"/>
              <a:t> </a:t>
            </a:r>
            <a:endParaRPr lang="ru-RU" sz="3600" dirty="0">
              <a:latin typeface="PT Sans"/>
              <a:ea typeface="PT Sans" panose="020B0503020203020204" pitchFamily="34" charset="-52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BECFD7CB-4539-CC3E-6363-9CD37587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98" y="2197681"/>
            <a:ext cx="3111631" cy="372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2B3ADD-9FBD-A027-3327-D504F4D9A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0" y="2232995"/>
            <a:ext cx="4468644" cy="36528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C4A92B-9E96-AA76-0771-6CD5D5379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568" y="2197681"/>
            <a:ext cx="3036127" cy="38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7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B309-1702-4362-935F-896CBF38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677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F451-8083-4530-B343-B92BB932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5722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Акторы борьбы за колонии на севере Тихого океана в первой половине </a:t>
            </a:r>
            <a:r>
              <a:rPr lang="en-US" sz="3600" dirty="0">
                <a:latin typeface="PT Sans" panose="020B0503020203020204" pitchFamily="34" charset="-52"/>
                <a:ea typeface="PT Sans" panose="020B0503020203020204" pitchFamily="34" charset="-52"/>
              </a:rPr>
              <a:t>XIX</a:t>
            </a:r>
            <a:r>
              <a:rPr lang="ru-RU" sz="3600" dirty="0">
                <a:latin typeface="PT Sans" panose="020B0503020203020204" pitchFamily="34" charset="-52"/>
                <a:ea typeface="PT Sans" panose="020B0503020203020204" pitchFamily="34" charset="-52"/>
              </a:rPr>
              <a:t> 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021794-F733-4617-BAD8-123E0C07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243"/>
            <a:ext cx="2640291" cy="387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Российская империя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США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Великобритания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Франция</a:t>
            </a:r>
          </a:p>
          <a:p>
            <a:pPr marL="0" indent="0">
              <a:buNone/>
            </a:pPr>
            <a:r>
              <a:rPr lang="ru-RU" sz="1800" dirty="0">
                <a:latin typeface="PT Sans" panose="020B0503020203020204" pitchFamily="34" charset="-52"/>
                <a:ea typeface="PT Sans" panose="020B0503020203020204" pitchFamily="34" charset="-52"/>
              </a:rPr>
              <a:t>Испания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7C20B7-1687-4C21-8E02-35E95F64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8B4F7-D87C-4D7B-8952-B7B9B798006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6C17FA-E118-4112-9A9B-85C7CA17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1" y="-31531"/>
            <a:ext cx="2102069" cy="2102069"/>
          </a:xfrm>
          <a:prstGeom prst="rect">
            <a:avLst/>
          </a:prstGeom>
        </p:spPr>
      </p:pic>
      <p:pic>
        <p:nvPicPr>
          <p:cNvPr id="1036" name="Picture 12" descr="1818-1819 (20 звезд)">
            <a:extLst>
              <a:ext uri="{FF2B5EF4-FFF2-40B4-BE49-F238E27FC236}">
                <a16:creationId xmlns:a16="http://schemas.microsoft.com/office/drawing/2014/main" id="{4BDC62DA-4D5A-3AA3-D64A-B648DFC5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02" y="5527748"/>
            <a:ext cx="2036952" cy="11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0F1351F9-6F06-EDB9-B4FE-B92540AE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93" y="4411833"/>
            <a:ext cx="2203597" cy="11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е определено">
            <a:extLst>
              <a:ext uri="{FF2B5EF4-FFF2-40B4-BE49-F238E27FC236}">
                <a16:creationId xmlns:a16="http://schemas.microsoft.com/office/drawing/2014/main" id="{00A855B1-FD71-E0A9-0196-11A64629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504" y="4142281"/>
            <a:ext cx="2106131" cy="11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cture background">
            <a:extLst>
              <a:ext uri="{FF2B5EF4-FFF2-40B4-BE49-F238E27FC236}">
                <a16:creationId xmlns:a16="http://schemas.microsoft.com/office/drawing/2014/main" id="{092C3227-910E-4E83-DDA3-32937654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337" y="4308155"/>
            <a:ext cx="2146143" cy="14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560A70-FBFA-991A-5FE2-3D3B47992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7" y="2102069"/>
            <a:ext cx="3995593" cy="18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3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782</Words>
  <Application>Microsoft Office PowerPoint</Application>
  <PresentationFormat>Широкоэкранный</PresentationFormat>
  <Paragraphs>102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Gungsuh</vt:lpstr>
      <vt:lpstr>Arial</vt:lpstr>
      <vt:lpstr>Calibri</vt:lpstr>
      <vt:lpstr>Calibri Light</vt:lpstr>
      <vt:lpstr>PT Sans</vt:lpstr>
      <vt:lpstr>Wingdings</vt:lpstr>
      <vt:lpstr>Тема Office</vt:lpstr>
      <vt:lpstr>Борьба за колонии на севере Тихого океана в первой половине XIX века</vt:lpstr>
      <vt:lpstr>Российский научный фонд</vt:lpstr>
      <vt:lpstr>План презентации</vt:lpstr>
      <vt:lpstr>Участники проекта</vt:lpstr>
      <vt:lpstr>Новизна и значение проекта</vt:lpstr>
      <vt:lpstr>Архивные источники</vt:lpstr>
      <vt:lpstr>Презентация PowerPoint</vt:lpstr>
      <vt:lpstr>Документы из отечественных и зарубежных архивов </vt:lpstr>
      <vt:lpstr>Акторы борьбы за колонии на севере Тихого океана в первой половине XIX века</vt:lpstr>
      <vt:lpstr>Изучаемый регион: Северная часть Тихого океана</vt:lpstr>
      <vt:lpstr>Морские животные – объект промысла</vt:lpstr>
      <vt:lpstr>Российско-американская компания (РАК)</vt:lpstr>
      <vt:lpstr>Ново-Архангельск (Ситка) –  столица Русской Америки</vt:lpstr>
      <vt:lpstr>Коренные народы Аляски и Калифорнии</vt:lpstr>
      <vt:lpstr>Крепость и селение Росс в Калифорнии (Форт Росс), 1812–1841.</vt:lpstr>
      <vt:lpstr>Конвенции 1824 и 1825 с США и Великобританий (разграничение по 54°40′ с. ш.)</vt:lpstr>
      <vt:lpstr>Основные Русские кругосветные экспедиции в Русскую Америку</vt:lpstr>
      <vt:lpstr>Уступка Аляски, 1867 </vt:lpstr>
      <vt:lpstr>Православие на Аляске</vt:lpstr>
      <vt:lpstr>Международные конференции по тематике проекта</vt:lpstr>
      <vt:lpstr>Спасибо за внимание! alaska13@yandex.ru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Любаускас</dc:creator>
  <cp:lastModifiedBy>Alexander Alexander</cp:lastModifiedBy>
  <cp:revision>41</cp:revision>
  <dcterms:created xsi:type="dcterms:W3CDTF">2024-07-11T07:51:11Z</dcterms:created>
  <dcterms:modified xsi:type="dcterms:W3CDTF">2024-09-18T10:45:21Z</dcterms:modified>
</cp:coreProperties>
</file>